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402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028" y="1296353"/>
            <a:ext cx="7941945" cy="4829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50"/>
              </a:lnSpc>
              <a:buNone/>
            </a:pPr>
            <a:r>
              <a:rPr lang="en-US" sz="10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TinyML for Indoor Localization</a:t>
            </a:r>
            <a:endParaRPr lang="en-US" sz="10100" dirty="0"/>
          </a:p>
        </p:txBody>
      </p:sp>
      <p:sp>
        <p:nvSpPr>
          <p:cNvPr id="4" name="Text 1"/>
          <p:cNvSpPr/>
          <p:nvPr/>
        </p:nvSpPr>
        <p:spPr>
          <a:xfrm>
            <a:off x="601028" y="6383774"/>
            <a:ext cx="7941945" cy="54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CE729-5E94-301C-2E2A-6DF27E75F664}"/>
              </a:ext>
            </a:extLst>
          </p:cNvPr>
          <p:cNvSpPr txBox="1"/>
          <p:nvPr/>
        </p:nvSpPr>
        <p:spPr>
          <a:xfrm>
            <a:off x="468351" y="6241752"/>
            <a:ext cx="82072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CSE499A Proposal report</a:t>
            </a:r>
            <a:br>
              <a:rPr lang="en-US" dirty="0"/>
            </a:br>
            <a:r>
              <a:rPr lang="en-US" dirty="0"/>
              <a:t>Group N0. 6</a:t>
            </a:r>
            <a:br>
              <a:rPr lang="en-US" dirty="0"/>
            </a:br>
            <a:r>
              <a:rPr lang="en-US" dirty="0"/>
              <a:t>1. </a:t>
            </a:r>
            <a:r>
              <a:rPr lang="en-US" dirty="0" err="1"/>
              <a:t>Mueid</a:t>
            </a:r>
            <a:r>
              <a:rPr lang="en-US" dirty="0"/>
              <a:t> Islam Arian- 2121947</a:t>
            </a:r>
            <a:br>
              <a:rPr lang="en-US" dirty="0"/>
            </a:br>
            <a:r>
              <a:rPr lang="en-US" dirty="0"/>
              <a:t>2. </a:t>
            </a:r>
            <a:r>
              <a:rPr lang="en-US" dirty="0" err="1"/>
              <a:t>Mahamudul</a:t>
            </a:r>
            <a:r>
              <a:rPr lang="en-US" dirty="0"/>
              <a:t> Hasan - 2121379642</a:t>
            </a:r>
            <a:br>
              <a:rPr lang="en-US" dirty="0"/>
            </a:br>
            <a:r>
              <a:rPr lang="en-US" dirty="0"/>
              <a:t>3. </a:t>
            </a:r>
            <a:r>
              <a:rPr lang="en-US" dirty="0" err="1"/>
              <a:t>Nafiz</a:t>
            </a:r>
            <a:r>
              <a:rPr lang="en-US" dirty="0"/>
              <a:t> un </a:t>
            </a:r>
            <a:r>
              <a:rPr lang="en-US" dirty="0" err="1"/>
              <a:t>nabi</a:t>
            </a:r>
            <a:r>
              <a:rPr lang="en-US"/>
              <a:t> Ishan- 212326042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342" y="353020"/>
            <a:ext cx="441662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Results and Impact Analysis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49342" y="1010960"/>
            <a:ext cx="13731716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Comparative results highlight the necessary trade-offs for successful TinyML integration.</a:t>
            </a:r>
            <a:endParaRPr lang="en-US" sz="1000" dirty="0"/>
          </a:p>
        </p:txBody>
      </p:sp>
      <p:sp>
        <p:nvSpPr>
          <p:cNvPr id="4" name="Shape 2"/>
          <p:cNvSpPr/>
          <p:nvPr/>
        </p:nvSpPr>
        <p:spPr>
          <a:xfrm>
            <a:off x="449342" y="1505069"/>
            <a:ext cx="6709291" cy="1549479"/>
          </a:xfrm>
          <a:prstGeom prst="roundRect">
            <a:avLst>
              <a:gd name="adj" fmla="val 348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56962" y="1512689"/>
            <a:ext cx="6694051" cy="5798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585430" y="1597343"/>
            <a:ext cx="3086457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Quantized Transformer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3936206" y="1597343"/>
            <a:ext cx="3086457" cy="41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memory reduction, moderate accuracy drop.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456962" y="2092523"/>
            <a:ext cx="6694051" cy="3745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585430" y="2177177"/>
            <a:ext cx="3086457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Mamba vs. Baseline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3936206" y="2177177"/>
            <a:ext cx="3086457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Superior size-to-accuracy ratio for resource limits.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456962" y="2467094"/>
            <a:ext cx="6694051" cy="5798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585430" y="2551748"/>
            <a:ext cx="3086457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Memory &amp; Latency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3936206" y="2551748"/>
            <a:ext cx="3086457" cy="41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Demonstrable improvement, leading to lower power usage.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449342" y="3198971"/>
            <a:ext cx="6709291" cy="41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Trade-offs: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Successful deployment hinges on finding the optimal balance between localization accuracy and ultra-low model size (KB).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7479387" y="1488996"/>
            <a:ext cx="2014538" cy="200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Suitability for Bangladesh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7479387" y="1817965"/>
            <a:ext cx="6709291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Cost: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Utilizes affordable, widely available hardware.</a:t>
            </a:r>
            <a:endParaRPr lang="en-US" sz="1000" dirty="0"/>
          </a:p>
        </p:txBody>
      </p:sp>
      <p:sp>
        <p:nvSpPr>
          <p:cNvPr id="17" name="Text 15"/>
          <p:cNvSpPr/>
          <p:nvPr/>
        </p:nvSpPr>
        <p:spPr>
          <a:xfrm>
            <a:off x="7479387" y="2068116"/>
            <a:ext cx="6709291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Offline Capability: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On-device inference eliminates dependence on continuous internet connection.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7479387" y="2318266"/>
            <a:ext cx="6709291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Efficiency: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Low power consumption extends battery life in remote settings.</a:t>
            </a:r>
            <a:endParaRPr lang="en-US" sz="100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387" y="2667953"/>
            <a:ext cx="6709291" cy="67092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9685"/>
            <a:ext cx="12107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Foundation: TinyML and Indoor Localization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52092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4160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TinyML?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06441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Running deep learning models directly on resource-constrained microcontrollers (MCUs) to perform on-device inference.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452092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4160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Indoor Localization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906441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Determining the precise position of people or assets inside buildings, crucial when GPS signals are unavailable.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452092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4160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It Matters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906441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for real-world applications: patient monitoring in healthcare, asset tracking, and safety protocols in IoT systems.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613202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C7C9EA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04" y="5957292"/>
            <a:ext cx="283488" cy="2268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896689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focus is on developing robust and cost-effective solutions tailored for the socio-economic context of Bangladesh.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96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Addressing the Local Context: Challenges in Bangladesh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015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Low-power IoT deployments face specific hurdles in developing economies. We must design for resilience and affordability.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31112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4131112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388406"/>
            <a:ext cx="35219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Infrastructure Limitations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878824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access to high-end IoT infrastructure and stable power/network coverage in rural and semi-urban areas.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4131112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4131112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4388406"/>
            <a:ext cx="33487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Dependency Cost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878824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operational costs associated with continuous connectivity and reliance on expensive, high-bandwidth cloud-based ML solutions.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4131112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4131112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4388406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Demand for On-Device Tech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5233154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critical need for low-power, low-cost, and high-reliability solutions that perform machine learning locally on the device.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798076"/>
            <a:ext cx="11156275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Objectives: Solution Architecture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098" y="1947624"/>
            <a:ext cx="1306020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mission is to deliver optimized, deployable models for specific regional needs.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5098" y="2558772"/>
            <a:ext cx="6417945" cy="672941"/>
          </a:xfrm>
          <a:prstGeom prst="roundRect">
            <a:avLst>
              <a:gd name="adj" fmla="val 4800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35" y="2684978"/>
            <a:ext cx="336471" cy="42052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9412" y="3456027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Design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09412" y="3940969"/>
            <a:ext cx="5969318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 lightweight indoor localization model using innovative network architectures.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7357" y="2558772"/>
            <a:ext cx="6417945" cy="672941"/>
          </a:xfrm>
          <a:prstGeom prst="roundRect">
            <a:avLst>
              <a:gd name="adj" fmla="val 4800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094" y="2684978"/>
            <a:ext cx="336471" cy="42052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51671" y="3456027"/>
            <a:ext cx="284059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TinyML Optimization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651671" y="3940969"/>
            <a:ext cx="5969318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Employ model compression techniques like Quantization and Knowledge Distillation.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85098" y="5107305"/>
            <a:ext cx="6417945" cy="672941"/>
          </a:xfrm>
          <a:prstGeom prst="roundRect">
            <a:avLst>
              <a:gd name="adj" fmla="val 4800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835" y="5233511"/>
            <a:ext cx="336471" cy="42052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09412" y="6004560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Hardware Targeting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09412" y="6489502"/>
            <a:ext cx="5969318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models are optimized for ultra-low resource hardware (e.g., MCUs with 32–64 KB RAM).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427357" y="5107305"/>
            <a:ext cx="6417945" cy="672941"/>
          </a:xfrm>
          <a:prstGeom prst="roundRect">
            <a:avLst>
              <a:gd name="adj" fmla="val 4800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8094" y="5233511"/>
            <a:ext cx="336471" cy="42052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51671" y="6004560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Local Deployment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51671" y="6489502"/>
            <a:ext cx="5969318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use-cases specifically suited for high-impact areas in Bangladesh (hospitals, schools, disaster relief).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9242465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TinyML Concepts and Constraints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44278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TinyML's Role: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Crucial for enabling intelligent, real-time edge processing without constant network access—ideal for low-resource environments.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0098" y="2992041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Localization Methods: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Utilizing existing low-cost infrastructure signals (RSSI, Bluetooth Low Energy (BLE), Wi-Fi) rather than expensive proprietary systems.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098" y="4139803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MCU Limitations: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Strict power, memory (RAM/Flash), and processing constraints dictate the maximum size and complexity of the deployable model.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098" y="5287566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These concepts align to provide an offline, battery-friendly, and cost-effective localization solution.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820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Proposed Approach: Advanced Architectures and Compression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193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tackle the challenge of high-accuracy, low-size modeling using modern network architectures and aggressive compression.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00343"/>
            <a:ext cx="4196358" cy="3681055"/>
          </a:xfrm>
          <a:prstGeom prst="roundRect">
            <a:avLst>
              <a:gd name="adj" fmla="val 258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393477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4083606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8420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Models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533245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Transformer (MDCSA) and Mamba architectures, focusing on Mamba's efficiency for TinyML applications.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700343"/>
            <a:ext cx="4196358" cy="3681055"/>
          </a:xfrm>
          <a:prstGeom prst="roundRect">
            <a:avLst>
              <a:gd name="adj" fmla="val 258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1396" y="393477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2" y="4083606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48420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Compression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6" y="5332452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Applying Quantization (FP32 to INT8) to drastically reduce memory footprint and Knowledge Distillation (Teacher-Student) for size reduction.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700343"/>
            <a:ext cx="4196358" cy="3681055"/>
          </a:xfrm>
          <a:prstGeom prst="roundRect">
            <a:avLst>
              <a:gd name="adj" fmla="val 258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4568" y="393477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34" y="4083606"/>
            <a:ext cx="306110" cy="3826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48420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 Goal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4568" y="533245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deploying the final optimized model onto devices with only 32KB to 64KB of available RAM.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9379625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Collection and Preprocessing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755219"/>
            <a:ext cx="1307020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datasets simulating typical building environments are key to model success.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18" y="2506147"/>
            <a:ext cx="4232791" cy="267485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745" y="2506147"/>
            <a:ext cx="4232791" cy="267485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773" y="2506147"/>
            <a:ext cx="4232791" cy="267485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0098" y="5324594"/>
            <a:ext cx="1307020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Source: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In-home/building data collected using existing BLE and Wi-Fi RSSI signals to reflect real-world variability.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780098" y="6115764"/>
            <a:ext cx="1307020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Scenarios: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Focusing data collection on relevant Bangladeshi environments: government hospitals, university complexes, and multi-story offices/shelters.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80098" y="6906935"/>
            <a:ext cx="1307020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Preparation: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Thorough preprocessing includes handling missing signal data, normalization, and accurate ground-truth labeling for training the localization model.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9829"/>
            <a:ext cx="117977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Architectural Comparison and Deployment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522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Evaluating models based on accuracy, size, and suitability for low-power MCUs.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10451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57997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327029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440430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177427"/>
            <a:ext cx="3081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Transformer (MDCSA)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4667845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strong localization accuracy but typically results in a large model size, necessitating aggressive compression.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610451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357997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327029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440430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4177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Mamba Architecture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4667845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natively lighter model, providing a better baseline architecture for immediate deployment within TinyML constraints.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3610451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FFFFF"/>
          </a:solidFill>
          <a:ln/>
        </p:spPr>
      </p:sp>
      <p:sp>
        <p:nvSpPr>
          <p:cNvPr id="17" name="Shape 13"/>
          <p:cNvSpPr/>
          <p:nvPr/>
        </p:nvSpPr>
        <p:spPr>
          <a:xfrm>
            <a:off x="9640133" y="357997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327029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440430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4177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Final Deployment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4667845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Targeting deployment on resource-constrained MCUs like STM32 or CC2650, which are commonly available and energy-efficient.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357" y="595074"/>
            <a:ext cx="11334274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Experimental Setup and Evaluation Metrics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7357" y="1704142"/>
            <a:ext cx="13115687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ensure rigorous evaluation by measuring both performance and deployability.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299960" y="2293739"/>
            <a:ext cx="30480" cy="5342215"/>
          </a:xfrm>
          <a:prstGeom prst="roundRect">
            <a:avLst>
              <a:gd name="adj" fmla="val 298200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6912888" y="2521863"/>
            <a:ext cx="432792" cy="30480"/>
          </a:xfrm>
          <a:prstGeom prst="roundRect">
            <a:avLst>
              <a:gd name="adj" fmla="val 298200"/>
            </a:avLst>
          </a:prstGeom>
          <a:solidFill>
            <a:srgbClr val="C0C1D7"/>
          </a:solidFill>
          <a:ln/>
        </p:spPr>
      </p:sp>
      <p:sp>
        <p:nvSpPr>
          <p:cNvPr id="6" name="Shape 4"/>
          <p:cNvSpPr/>
          <p:nvPr/>
        </p:nvSpPr>
        <p:spPr>
          <a:xfrm>
            <a:off x="7234059" y="2455962"/>
            <a:ext cx="162282" cy="162282"/>
          </a:xfrm>
          <a:prstGeom prst="roundRect">
            <a:avLst>
              <a:gd name="adj" fmla="val 281732"/>
            </a:avLst>
          </a:prstGeom>
          <a:solidFill>
            <a:srgbClr val="4950BC"/>
          </a:solidFill>
          <a:ln/>
        </p:spPr>
      </p:sp>
      <p:sp>
        <p:nvSpPr>
          <p:cNvPr id="7" name="Text 5"/>
          <p:cNvSpPr/>
          <p:nvPr/>
        </p:nvSpPr>
        <p:spPr>
          <a:xfrm>
            <a:off x="3732728" y="2368034"/>
            <a:ext cx="2716887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Training &amp; Validation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57357" y="2835950"/>
            <a:ext cx="5692259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data split applied to assess model generalization across different building environments.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284720" y="3820239"/>
            <a:ext cx="432792" cy="30480"/>
          </a:xfrm>
          <a:prstGeom prst="roundRect">
            <a:avLst>
              <a:gd name="adj" fmla="val 298200"/>
            </a:avLst>
          </a:prstGeom>
          <a:solidFill>
            <a:srgbClr val="C0C1D7"/>
          </a:solidFill>
          <a:ln/>
        </p:spPr>
      </p:sp>
      <p:sp>
        <p:nvSpPr>
          <p:cNvPr id="10" name="Shape 8"/>
          <p:cNvSpPr/>
          <p:nvPr/>
        </p:nvSpPr>
        <p:spPr>
          <a:xfrm>
            <a:off x="7234059" y="3754338"/>
            <a:ext cx="162282" cy="162282"/>
          </a:xfrm>
          <a:prstGeom prst="roundRect">
            <a:avLst>
              <a:gd name="adj" fmla="val 281732"/>
            </a:avLst>
          </a:prstGeom>
          <a:solidFill>
            <a:srgbClr val="4950BC"/>
          </a:solidFill>
          <a:ln/>
        </p:spPr>
      </p:sp>
      <p:sp>
        <p:nvSpPr>
          <p:cNvPr id="11" name="Text 9"/>
          <p:cNvSpPr/>
          <p:nvPr/>
        </p:nvSpPr>
        <p:spPr>
          <a:xfrm>
            <a:off x="8180784" y="3666411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Compression Steps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180784" y="4134326"/>
            <a:ext cx="5692259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Systematic application of quantization and distillation techniques, measuring reduction at each step.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6912888" y="4939308"/>
            <a:ext cx="432792" cy="30480"/>
          </a:xfrm>
          <a:prstGeom prst="roundRect">
            <a:avLst>
              <a:gd name="adj" fmla="val 298200"/>
            </a:avLst>
          </a:prstGeom>
          <a:solidFill>
            <a:srgbClr val="C0C1D7"/>
          </a:solidFill>
          <a:ln/>
        </p:spPr>
      </p:sp>
      <p:sp>
        <p:nvSpPr>
          <p:cNvPr id="14" name="Shape 12"/>
          <p:cNvSpPr/>
          <p:nvPr/>
        </p:nvSpPr>
        <p:spPr>
          <a:xfrm>
            <a:off x="7234059" y="4873407"/>
            <a:ext cx="162282" cy="162282"/>
          </a:xfrm>
          <a:prstGeom prst="roundRect">
            <a:avLst>
              <a:gd name="adj" fmla="val 281732"/>
            </a:avLst>
          </a:prstGeom>
          <a:solidFill>
            <a:srgbClr val="4950BC"/>
          </a:solidFill>
          <a:ln/>
        </p:spPr>
      </p:sp>
      <p:sp>
        <p:nvSpPr>
          <p:cNvPr id="15" name="Text 13"/>
          <p:cNvSpPr/>
          <p:nvPr/>
        </p:nvSpPr>
        <p:spPr>
          <a:xfrm>
            <a:off x="3744516" y="4785479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Metrics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757357" y="5253395"/>
            <a:ext cx="5692259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Evaluation based on Accuracy, F1-score (for localization), and crucial factors like Model Size (in KB).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284720" y="6058495"/>
            <a:ext cx="432792" cy="30480"/>
          </a:xfrm>
          <a:prstGeom prst="roundRect">
            <a:avLst>
              <a:gd name="adj" fmla="val 298200"/>
            </a:avLst>
          </a:prstGeom>
          <a:solidFill>
            <a:srgbClr val="C0C1D7"/>
          </a:solidFill>
          <a:ln/>
        </p:spPr>
      </p:sp>
      <p:sp>
        <p:nvSpPr>
          <p:cNvPr id="18" name="Shape 16"/>
          <p:cNvSpPr/>
          <p:nvPr/>
        </p:nvSpPr>
        <p:spPr>
          <a:xfrm>
            <a:off x="7234059" y="5992594"/>
            <a:ext cx="162282" cy="162282"/>
          </a:xfrm>
          <a:prstGeom prst="roundRect">
            <a:avLst>
              <a:gd name="adj" fmla="val 281732"/>
            </a:avLst>
          </a:prstGeom>
          <a:solidFill>
            <a:srgbClr val="4950BC"/>
          </a:solidFill>
          <a:ln/>
        </p:spPr>
      </p:sp>
      <p:sp>
        <p:nvSpPr>
          <p:cNvPr id="19" name="Text 17"/>
          <p:cNvSpPr/>
          <p:nvPr/>
        </p:nvSpPr>
        <p:spPr>
          <a:xfrm>
            <a:off x="8180784" y="5904667"/>
            <a:ext cx="2751177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Hardware Simulation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8180784" y="6372582"/>
            <a:ext cx="5692259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Considering real-world hardware constraints: power consumption and latency limits on the target MCUs.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834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Mueed Arian</cp:lastModifiedBy>
  <cp:revision>2</cp:revision>
  <dcterms:created xsi:type="dcterms:W3CDTF">2025-10-14T19:18:33Z</dcterms:created>
  <dcterms:modified xsi:type="dcterms:W3CDTF">2025-10-15T06:56:31Z</dcterms:modified>
</cp:coreProperties>
</file>